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9" r:id="rId4"/>
    <p:sldId id="275" r:id="rId5"/>
    <p:sldId id="276" r:id="rId6"/>
    <p:sldId id="277" r:id="rId7"/>
    <p:sldId id="278" r:id="rId8"/>
    <p:sldId id="280" r:id="rId9"/>
    <p:sldId id="279" r:id="rId10"/>
    <p:sldId id="281" r:id="rId11"/>
    <p:sldId id="284" r:id="rId12"/>
    <p:sldId id="28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27CBA-ADE4-4777-B8D9-B0D36B755C17}">
          <p14:sldIdLst>
            <p14:sldId id="257"/>
            <p14:sldId id="269"/>
            <p14:sldId id="275"/>
            <p14:sldId id="276"/>
            <p14:sldId id="277"/>
            <p14:sldId id="278"/>
            <p14:sldId id="280"/>
            <p14:sldId id="279"/>
            <p14:sldId id="281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20" y="33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5-05T02:07:44.465" idx="1">
    <p:pos x="10" y="10"/>
    <p:text>NEEDS FINISHING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5-05T02:07:18.608" idx="2">
    <p:pos x="10" y="10"/>
    <p:text>NEEDS FINISHING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5/3/2016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5/3/2016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Satellite Safety and Circularizing Orbits:</a:t>
            </a:r>
            <a:br>
              <a:rPr lang="en-US" dirty="0"/>
            </a:br>
            <a:r>
              <a:rPr lang="en-US" sz="4400" dirty="0"/>
              <a:t>A Study in Simplifying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Anthony Ko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09824" y="15380"/>
            <a:ext cx="8305800" cy="1143000"/>
          </a:xfrm>
        </p:spPr>
        <p:txBody>
          <a:bodyPr/>
          <a:lstStyle/>
          <a:p>
            <a:r>
              <a:rPr lang="en-US" dirty="0"/>
              <a:t>Putting it together (“Circle-ness” model):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912812" y="1371600"/>
                <a:ext cx="107442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know we are modeling at the same </a:t>
                </a:r>
                <a:r>
                  <a:rPr lang="en-US" i="1" dirty="0"/>
                  <a:t>r</a:t>
                </a:r>
                <a:r>
                  <a:rPr lang="en-US" dirty="0"/>
                  <a:t> every time and by conservation of energy, the same point</a:t>
                </a:r>
              </a:p>
              <a:p>
                <a:pPr lvl="1"/>
                <a:r>
                  <a:rPr lang="en-US" dirty="0"/>
                  <a:t>Instead of using an ODE, we can model this eccentricity with a loop where each iteration the velocity decreases from drag and updates the eccentricity at the same point in each orbit</a:t>
                </a:r>
              </a:p>
              <a:p>
                <a:r>
                  <a:rPr lang="en-US" dirty="0"/>
                  <a:t>We bound the possible delta-v from drag to some maximum that is less than our current velocity</a:t>
                </a:r>
              </a:p>
              <a:p>
                <a:r>
                  <a:rPr lang="en-US" dirty="0"/>
                  <a:t>The model control predicts the maximum eccentricity that could occur should the max delta-v occur from drag</a:t>
                </a:r>
              </a:p>
              <a:p>
                <a:pPr lvl="1"/>
                <a:r>
                  <a:rPr lang="en-US" dirty="0"/>
                  <a:t>If greater than our desired eccentricity bound, circularize instantaneously</a:t>
                </a:r>
              </a:p>
              <a:p>
                <a:r>
                  <a:rPr lang="en-US" dirty="0"/>
                  <a:t>I was not quite able to prove this, most likely due to some case where: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𝑢𝑝𝑑𝑎𝑡𝑒𝑑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𝑚𝑎𝑥𝐷𝑟𝑎𝑔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not necessarily true</a:t>
                </a:r>
              </a:p>
              <a:p>
                <a:pPr lvl="1"/>
                <a:r>
                  <a:rPr lang="en-US" dirty="0"/>
                  <a:t>This most likely needs another invariant about relating the two terms under the radical in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/>
                  <a:t> to prove this </a:t>
                </a:r>
              </a:p>
            </p:txBody>
          </p:sp>
        </mc:Choice>
        <mc:Fallback>
          <p:sp>
            <p:nvSpPr>
              <p:cNvPr id="6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2" y="1371600"/>
                <a:ext cx="10744200" cy="5181600"/>
              </a:xfrm>
              <a:blipFill>
                <a:blip r:embed="rId2"/>
                <a:stretch>
                  <a:fillRect l="-511" t="-1176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2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17" y="152400"/>
            <a:ext cx="960120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311" y="1676400"/>
            <a:ext cx="9905998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break the problem of drag effecting orbits into three simpler models:</a:t>
            </a:r>
          </a:p>
          <a:p>
            <a:pPr lvl="1"/>
            <a:r>
              <a:rPr lang="en-US" dirty="0"/>
              <a:t>1. Finding smart points to circularize orbit</a:t>
            </a:r>
          </a:p>
          <a:p>
            <a:pPr lvl="1"/>
            <a:r>
              <a:rPr lang="en-US" dirty="0"/>
              <a:t>2. Finding the appropriate thrust at these points to circularize</a:t>
            </a:r>
          </a:p>
          <a:p>
            <a:pPr lvl="1"/>
            <a:r>
              <a:rPr lang="en-US" dirty="0"/>
              <a:t>3. Designing the appropriate control to never have a too eccentric orbit</a:t>
            </a:r>
          </a:p>
          <a:p>
            <a:pPr lvl="1"/>
            <a:r>
              <a:rPr lang="en-US" dirty="0"/>
              <a:t>Building off of the previous models, the final model is based on a single variable changing in a single function</a:t>
            </a:r>
          </a:p>
          <a:p>
            <a:pPr lvl="1"/>
            <a:r>
              <a:rPr lang="en-US" dirty="0"/>
              <a:t>We do not need to consider the dynamics of multiple ODEs of multiple variables</a:t>
            </a:r>
          </a:p>
          <a:p>
            <a:r>
              <a:rPr lang="en-US" dirty="0"/>
              <a:t>Being able to prove all three, shows that the last model is a safe control for maintaining a reasonably circular orbit</a:t>
            </a:r>
          </a:p>
          <a:p>
            <a:pPr lvl="1"/>
            <a:r>
              <a:rPr lang="en-US" dirty="0"/>
              <a:t>While smart simplifications were able to greatly reduce the complexity of these models, some work still needs to be done for a </a:t>
            </a:r>
            <a:r>
              <a:rPr lang="en-US"/>
              <a:t>final rigorous proof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0"/>
            <a:ext cx="9601200" cy="1143000"/>
          </a:xfrm>
        </p:spPr>
        <p:txBody>
          <a:bodyPr/>
          <a:lstStyle/>
          <a:p>
            <a:r>
              <a:rPr lang="en-US" dirty="0"/>
              <a:t>Motivation (Why this is important):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371600"/>
            <a:ext cx="9280624" cy="2949222"/>
          </a:xfrm>
        </p:spPr>
        <p:txBody>
          <a:bodyPr/>
          <a:lstStyle/>
          <a:p>
            <a:r>
              <a:rPr lang="en-US" dirty="0"/>
              <a:t>Despite popular belief, a significant amount of satellites experience drag, which causes them to fall to Earth and gain eccentricity </a:t>
            </a:r>
          </a:p>
          <a:p>
            <a:r>
              <a:rPr lang="en-US" dirty="0"/>
              <a:t>Satellites in space are in a delicate balance, their proper orbits must be maintained for several reasons:</a:t>
            </a:r>
          </a:p>
          <a:p>
            <a:pPr lvl="1"/>
            <a:r>
              <a:rPr lang="en-US" dirty="0"/>
              <a:t>A satellite is designed for a mission</a:t>
            </a:r>
          </a:p>
          <a:p>
            <a:pPr lvl="1"/>
            <a:r>
              <a:rPr lang="en-US" dirty="0"/>
              <a:t>Satellites are expensive</a:t>
            </a:r>
          </a:p>
          <a:p>
            <a:pPr lvl="1"/>
            <a:r>
              <a:rPr lang="en-US" dirty="0"/>
              <a:t>Safety of satellites in orbit are dependent on the safety of others</a:t>
            </a:r>
          </a:p>
        </p:txBody>
      </p:sp>
      <p:pic>
        <p:nvPicPr>
          <p:cNvPr id="5" name="Picture 2" descr="http://media.comicbook.com/wp-content/uploads/2013/09/gravity-deb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4000151"/>
            <a:ext cx="3733800" cy="21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8412" y="6106444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Kessler Syndrome as portrayed by the film </a:t>
            </a:r>
            <a:r>
              <a:rPr lang="en-US" sz="1300" i="1" dirty="0"/>
              <a:t>Gravity </a:t>
            </a:r>
            <a:r>
              <a:rPr lang="en-US" sz="1300" dirty="0"/>
              <a:t>(2013).</a:t>
            </a:r>
          </a:p>
          <a:p>
            <a:r>
              <a:rPr lang="en-US" sz="1300" dirty="0"/>
              <a:t>This is a bad thing.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0"/>
            <a:ext cx="9601200" cy="1143000"/>
          </a:xfrm>
        </p:spPr>
        <p:txBody>
          <a:bodyPr/>
          <a:lstStyle/>
          <a:p>
            <a:r>
              <a:rPr lang="en-US" dirty="0"/>
              <a:t>Mathematical Background (Why orbital mechanics models are complicated):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522412" y="1371600"/>
                <a:ext cx="9280624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Orbits are most simply described as one object moving about another due to a central force (in our case, gravity)</a:t>
                </a:r>
              </a:p>
              <a:p>
                <a:pPr lvl="1"/>
                <a:r>
                  <a:rPr lang="en-US" dirty="0"/>
                  <a:t>Quite complicated in Cartesian coordinates: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𝐺𝑀𝑚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𝐺𝑀𝑚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where:</a:t>
                </a:r>
              </a:p>
              <a:p>
                <a:pPr lvl="3"/>
                <a:r>
                  <a:rPr lang="en-US" sz="1600" i="1" dirty="0"/>
                  <a:t>G</a:t>
                </a:r>
                <a:r>
                  <a:rPr lang="en-US" sz="1600" dirty="0"/>
                  <a:t> is the gravitational constant</a:t>
                </a:r>
              </a:p>
              <a:p>
                <a:pPr lvl="3"/>
                <a:r>
                  <a:rPr lang="en-US" sz="1600" i="1" dirty="0"/>
                  <a:t>M</a:t>
                </a:r>
                <a:r>
                  <a:rPr lang="en-US" sz="1600" dirty="0"/>
                  <a:t> is the mass of Earth</a:t>
                </a:r>
              </a:p>
              <a:p>
                <a:pPr lvl="3"/>
                <a:r>
                  <a:rPr lang="en-US" sz="1600" i="1" dirty="0"/>
                  <a:t>m</a:t>
                </a:r>
                <a:r>
                  <a:rPr lang="en-US" sz="1600" dirty="0"/>
                  <a:t> is the mass of the satellite</a:t>
                </a:r>
              </a:p>
              <a:p>
                <a:pPr lvl="3"/>
                <a:r>
                  <a:rPr lang="en-US" sz="1600" i="1" dirty="0"/>
                  <a:t>x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y</a:t>
                </a:r>
                <a:r>
                  <a:rPr lang="en-US" sz="1600" dirty="0"/>
                  <a:t> are the distance from the satellite to the center of Earth</a:t>
                </a:r>
              </a:p>
              <a:p>
                <a:pPr lvl="3"/>
                <a:r>
                  <a:rPr lang="en-US" sz="1600" i="1" dirty="0"/>
                  <a:t>F</a:t>
                </a:r>
                <a:r>
                  <a:rPr lang="en-US" sz="1600" dirty="0"/>
                  <a:t> is the force of gravity </a:t>
                </a:r>
              </a:p>
              <a:p>
                <a:pPr lvl="2"/>
                <a:r>
                  <a:rPr lang="en-US" sz="1800" dirty="0"/>
                  <a:t>Analyzing an orbit using position and velocities is messy as it forces us to consider the ODE of four variables (x, y, </a:t>
                </a:r>
                <a:r>
                  <a:rPr lang="en-US" sz="1800" dirty="0" err="1"/>
                  <a:t>v</a:t>
                </a:r>
                <a:r>
                  <a:rPr lang="en-US" sz="1800" baseline="-25000" dirty="0" err="1"/>
                  <a:t>x</a:t>
                </a:r>
                <a:r>
                  <a:rPr lang="en-US" sz="1800" dirty="0"/>
                  <a:t>, and </a:t>
                </a:r>
                <a:r>
                  <a:rPr lang="en-US" sz="1800" dirty="0" err="1"/>
                  <a:t>v</a:t>
                </a:r>
                <a:r>
                  <a:rPr lang="en-US" sz="1800" baseline="-25000" dirty="0" err="1"/>
                  <a:t>y</a:t>
                </a:r>
                <a:r>
                  <a:rPr lang="en-US" sz="1800" dirty="0"/>
                  <a:t>) that all depend on each other</a:t>
                </a:r>
              </a:p>
              <a:p>
                <a:pPr lvl="1"/>
                <a:r>
                  <a:rPr lang="en-US" sz="2000" dirty="0"/>
                  <a:t>Energy: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)−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𝐺𝑀𝑚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 and angular momentum: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𝑚𝑣</m:t>
                    </m:r>
                  </m:oMath>
                </a14:m>
                <a:r>
                  <a:rPr lang="en-US" sz="2000" dirty="0"/>
                  <a:t> both necessary conserved quantities used for modeling, do not appear readily in these mechanics </a:t>
                </a:r>
              </a:p>
              <a:p>
                <a:pPr lvl="2"/>
                <a:r>
                  <a:rPr lang="en-US" sz="1800" dirty="0"/>
                  <a:t>Adding the force of drag into the mechanics stops the quantities from being conserved</a:t>
                </a:r>
              </a:p>
              <a:p>
                <a:pPr lvl="2"/>
                <a:endParaRPr lang="en-US" sz="1800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2" y="1371600"/>
                <a:ext cx="9280624" cy="5257800"/>
              </a:xfrm>
              <a:blipFill>
                <a:blip r:embed="rId2"/>
                <a:stretch>
                  <a:fillRect l="-591" t="-1159" r="-66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2" y="0"/>
            <a:ext cx="9601200" cy="1143000"/>
          </a:xfrm>
        </p:spPr>
        <p:txBody>
          <a:bodyPr/>
          <a:lstStyle/>
          <a:p>
            <a:r>
              <a:rPr lang="en-US" dirty="0"/>
              <a:t>Modeling Assumptions (How can we simplify things):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179095"/>
            <a:ext cx="9280624" cy="5486400"/>
          </a:xfrm>
        </p:spPr>
        <p:txBody>
          <a:bodyPr>
            <a:normAutofit/>
          </a:bodyPr>
          <a:lstStyle/>
          <a:p>
            <a:r>
              <a:rPr lang="en-US" dirty="0"/>
              <a:t>2-Dimensionality: Any orbit’s reference frame can be rotated such that it lies in a plane</a:t>
            </a:r>
          </a:p>
          <a:p>
            <a:pPr lvl="1"/>
            <a:r>
              <a:rPr lang="en-US" dirty="0"/>
              <a:t>This means only x and y coordinates in Cartesian coordinates, and a radial and a singular angular component in polar coordinates</a:t>
            </a:r>
          </a:p>
          <a:p>
            <a:r>
              <a:rPr lang="en-US" dirty="0"/>
              <a:t>No air resistance:</a:t>
            </a:r>
          </a:p>
          <a:p>
            <a:pPr lvl="1"/>
            <a:r>
              <a:rPr lang="en-US" dirty="0"/>
              <a:t>~0.2m/s velocity loss per orbit due to drag, typical orbit velocity ~7000m/s, velocity change per orbit is negligible</a:t>
            </a:r>
          </a:p>
          <a:p>
            <a:pPr lvl="1"/>
            <a:r>
              <a:rPr lang="en-US" dirty="0"/>
              <a:t>Allows us to assume energy conservation and angular momentum conservation (very useful later on)</a:t>
            </a:r>
          </a:p>
          <a:p>
            <a:r>
              <a:rPr lang="en-US" dirty="0"/>
              <a:t>Mass of Earth &gt;&gt; Mass of Satellite</a:t>
            </a:r>
          </a:p>
          <a:p>
            <a:pPr lvl="1"/>
            <a:r>
              <a:rPr lang="en-US" dirty="0"/>
              <a:t>Consider Satellite moving around a stationary Earth, reduced mass of the system is dominated by Earth</a:t>
            </a:r>
          </a:p>
          <a:p>
            <a:r>
              <a:rPr lang="en-US" dirty="0"/>
              <a:t>Impulsive thrust</a:t>
            </a:r>
          </a:p>
          <a:p>
            <a:pPr lvl="1"/>
            <a:r>
              <a:rPr lang="en-US" dirty="0"/>
              <a:t>Propellant rockets used on many satellites can impart over 1000m/s of delta-v in the order of minutes</a:t>
            </a:r>
          </a:p>
          <a:p>
            <a:pPr lvl="1"/>
            <a:r>
              <a:rPr lang="en-US" dirty="0"/>
              <a:t>Velocity can change nearly instantaneously</a:t>
            </a:r>
          </a:p>
        </p:txBody>
      </p:sp>
    </p:spTree>
    <p:extLst>
      <p:ext uri="{BB962C8B-B14F-4D97-AF65-F5344CB8AC3E}">
        <p14:creationId xmlns:p14="http://schemas.microsoft.com/office/powerpoint/2010/main" val="4507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0"/>
            <a:ext cx="10058400" cy="1143000"/>
          </a:xfrm>
        </p:spPr>
        <p:txBody>
          <a:bodyPr/>
          <a:lstStyle/>
          <a:p>
            <a:r>
              <a:rPr lang="en-US" dirty="0"/>
              <a:t>Perpendicular Orbits (Thrust Points, what are they?):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1367964"/>
            <a:ext cx="6477000" cy="5100637"/>
          </a:xfrm>
        </p:spPr>
        <p:txBody>
          <a:bodyPr>
            <a:normAutofit/>
          </a:bodyPr>
          <a:lstStyle/>
          <a:p>
            <a:r>
              <a:rPr lang="en-US" dirty="0"/>
              <a:t>In an elliptical orbit, the direction of the velocity is not always perpendicular to the force of gravity (as in a circular orbit)</a:t>
            </a:r>
          </a:p>
          <a:p>
            <a:pPr lvl="1"/>
            <a:r>
              <a:rPr lang="en-US" dirty="0"/>
              <a:t>The centripetal force from the velocity is equal and opposite to the central force</a:t>
            </a:r>
          </a:p>
          <a:p>
            <a:pPr lvl="1"/>
            <a:r>
              <a:rPr lang="en-US" dirty="0"/>
              <a:t>These are also the points where the radius of the orbit is not changing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Want to find points in elliptic orbit where velocity is perpendicular to force</a:t>
            </a:r>
          </a:p>
          <a:p>
            <a:pPr lvl="1"/>
            <a:r>
              <a:rPr lang="en-US" dirty="0"/>
              <a:t>Impulsive thrust at these points can create circular orbit (we have the right direction, we just need the right velocity)</a:t>
            </a:r>
          </a:p>
        </p:txBody>
      </p:sp>
      <p:pic>
        <p:nvPicPr>
          <p:cNvPr id="2050" name="Picture 2" descr="http://www.math.ubc.ca/~cass/courses/m309-01a/hunter/page3ellipsePerig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20" y="389031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4/4e/Orbital_mo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358065"/>
            <a:ext cx="2560217" cy="25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0"/>
            <a:ext cx="10134600" cy="1143000"/>
          </a:xfrm>
        </p:spPr>
        <p:txBody>
          <a:bodyPr/>
          <a:lstStyle/>
          <a:p>
            <a:r>
              <a:rPr lang="en-US" dirty="0"/>
              <a:t>Perpendicular Orbits (Thrust Points, where are they?):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989012" y="1371600"/>
                <a:ext cx="10210800" cy="5257800"/>
              </a:xfrm>
            </p:spPr>
            <p:txBody>
              <a:bodyPr>
                <a:normAutofit/>
              </a:bodyPr>
              <a:lstStyle/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dirty="0"/>
                  <a:t>We will use our assumption of energy conservation to create a simple model that does not need us to try consider the </a:t>
                </a:r>
              </a:p>
              <a:p>
                <a:pPr marL="27908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/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𝑛𝑒𝑟𝑔𝑦</m:t>
                          </m:r>
                        </m:e>
                        <m:sub>
                          <m:r>
                            <a:rPr lang="en-US" i="1"/>
                            <m:t>𝑡𝑜𝑡𝑎𝑙</m:t>
                          </m:r>
                        </m:sub>
                      </m:sSub>
                      <m:r>
                        <a:rPr lang="en-US" i="1"/>
                        <m:t>=</m:t>
                      </m:r>
                      <m:r>
                        <a:rPr lang="en-US" i="1"/>
                        <m:t>𝐾𝑖𝑛𝑒𝑡𝑖𝑐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𝐸𝑛𝑒𝑟𝑔𝑦</m:t>
                      </m:r>
                      <m:r>
                        <a:rPr lang="en-US" i="1"/>
                        <m:t>+</m:t>
                      </m:r>
                      <m:r>
                        <a:rPr lang="en-US" i="1"/>
                        <m:t>𝑃𝑜𝑡𝑒𝑛𝑡𝑖𝑎𝑙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𝐸𝑛𝑒𝑟𝑔𝑦</m:t>
                      </m:r>
                    </m:oMath>
                  </m:oMathPara>
                </a14:m>
                <a:endParaRPr lang="en-US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polar coordinates: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/>
                        <m:t> 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𝐸</m:t>
                          </m:r>
                        </m:e>
                        <m:sub>
                          <m:r>
                            <a:rPr lang="en-US" i="1"/>
                            <m:t>𝑡𝑜𝑡𝑎𝑙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𝑚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𝑚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𝑟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𝜑</m:t>
                              </m:r>
                            </m:e>
                          </m:acc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r>
                        <a:rPr lang="en-US" i="1"/>
                        <m:t>𝑈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𝑟</m:t>
                          </m:r>
                        </m:e>
                      </m:d>
                      <m:r>
                        <a:rPr lang="en-US" i="1"/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1800" dirty="0"/>
                  <a:t>Substituting in angular momentum L, in the second term (getting rid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US" sz="1800" dirty="0"/>
                  <a:t> dependence) and using gravitational potential energy, then solving for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/>
                          </m:ctrlPr>
                        </m:accPr>
                        <m:e>
                          <m:r>
                            <a:rPr lang="en-US" i="1"/>
                            <m:t>𝑟</m:t>
                          </m:r>
                        </m:e>
                      </m:acc>
                      <m:r>
                        <a:rPr lang="en-US" i="1"/>
                        <m:t>=</m:t>
                      </m:r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2</m:t>
                              </m:r>
                            </m:num>
                            <m:den>
                              <m:r>
                                <a:rPr lang="en-US" i="1"/>
                                <m:t>𝑚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i="1"/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𝐸</m:t>
                              </m:r>
                            </m:e>
                            <m:sub>
                              <m:r>
                                <a:rPr lang="en-US" i="1"/>
                                <m:t>𝑡𝑜𝑡𝑎𝑙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𝐺𝑚𝑀</m:t>
                              </m:r>
                            </m:num>
                            <m:den>
                              <m:r>
                                <a:rPr lang="en-US" i="1"/>
                                <m:t>𝑟</m:t>
                              </m:r>
                            </m:den>
                          </m:f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𝐿</m:t>
                                  </m:r>
                                </m:e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𝑚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𝑟</m:t>
                                  </m:r>
                                </m:e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/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sz="1800" dirty="0"/>
                  <a:t>This is a convenient formulation for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 as all the variables are constant, except for </a:t>
                </a:r>
                <a:r>
                  <a:rPr lang="en-US" sz="1800" i="1" dirty="0"/>
                  <a:t>r</a:t>
                </a:r>
                <a:r>
                  <a:rPr lang="en-US" sz="1800" dirty="0"/>
                  <a:t>. We look for the point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dirty="0"/>
                  <a:t> is zero as at that point, we know that we are only moving radially. Since central force is radial, the force is perpendicular to the velocity.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012" y="1371600"/>
                <a:ext cx="10210800" cy="5257800"/>
              </a:xfrm>
              <a:blipFill>
                <a:blip r:embed="rId2"/>
                <a:stretch>
                  <a:fillRect l="-478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09824" y="15380"/>
            <a:ext cx="8305800" cy="1143000"/>
          </a:xfrm>
        </p:spPr>
        <p:txBody>
          <a:bodyPr/>
          <a:lstStyle/>
          <a:p>
            <a:r>
              <a:rPr lang="en-US" dirty="0"/>
              <a:t>Perpendicular Orbits (Building the Model):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522412" y="1371600"/>
                <a:ext cx="9448800" cy="4114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Initial Conditions and ODE Domains:</a:t>
                </a:r>
              </a:p>
              <a:p>
                <a:pPr lvl="1"/>
                <a:r>
                  <a:rPr lang="en-US" dirty="0"/>
                  <a:t>Kinetic energy must be less than potential energy so as to not escape orbit (thus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total</a:t>
                </a:r>
                <a:r>
                  <a:rPr lang="en-US" i="1" dirty="0"/>
                  <a:t> </a:t>
                </a:r>
                <a:r>
                  <a:rPr lang="en-US" dirty="0"/>
                  <a:t>must be negative), also as energy is conserved, the energy must be constant in the domain </a:t>
                </a:r>
              </a:p>
              <a:p>
                <a:pPr lvl="1"/>
                <a:r>
                  <a:rPr lang="en-US" i="1" dirty="0"/>
                  <a:t>L</a:t>
                </a:r>
                <a:r>
                  <a:rPr lang="en-US" dirty="0"/>
                  <a:t> is conserved, so the initial angular momentum is conserved, and constant through the dynamics, thus in the domain of the ODE, </a:t>
                </a:r>
                <a:r>
                  <a:rPr lang="en-US" i="1" dirty="0"/>
                  <a:t>L</a:t>
                </a:r>
                <a:r>
                  <a:rPr lang="en-US" dirty="0"/>
                  <a:t> must always be conserved</a:t>
                </a:r>
              </a:p>
              <a:p>
                <a:pPr lvl="1"/>
                <a:r>
                  <a:rPr lang="en-US" dirty="0"/>
                  <a:t>Considering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𝐺𝑚𝑀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/>
                  <a:t> term in the ODE, we see that underneath the radical, we actually just have kinetic energy, which must be positive, so we know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is always positive</a:t>
                </a:r>
              </a:p>
              <a:p>
                <a:r>
                  <a:rPr lang="en-US" dirty="0"/>
                  <a:t>Goals:</a:t>
                </a:r>
              </a:p>
              <a:p>
                <a:pPr lvl="1"/>
                <a:r>
                  <a:rPr lang="en-US" dirty="0"/>
                  <a:t>Prove the existence of a point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is zero as our post-condition</a:t>
                </a:r>
              </a:p>
              <a:p>
                <a:pPr lvl="1"/>
                <a:r>
                  <a:rPr lang="en-US" dirty="0"/>
                  <a:t>I was actually unable to prove this model formally, as we do not have support for existential modality in KeYmaeraX. </a:t>
                </a:r>
              </a:p>
              <a:p>
                <a:pPr lvl="1"/>
                <a:r>
                  <a:rPr lang="en-US" dirty="0"/>
                  <a:t>Geometrically we can see that there are points where this is true (as the radius goes from getting larger to getting smaller</a:t>
                </a:r>
              </a:p>
            </p:txBody>
          </p:sp>
        </mc:Choice>
        <mc:Fallback>
          <p:sp>
            <p:nvSpPr>
              <p:cNvPr id="6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2" y="1371600"/>
                <a:ext cx="9448800" cy="4114800"/>
              </a:xfrm>
              <a:blipFill>
                <a:blip r:embed="rId2"/>
                <a:stretch>
                  <a:fillRect l="-516" t="-1926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86" y="5401524"/>
            <a:ext cx="1908126" cy="10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17" y="152400"/>
            <a:ext cx="9601200" cy="1143000"/>
          </a:xfrm>
        </p:spPr>
        <p:txBody>
          <a:bodyPr/>
          <a:lstStyle/>
          <a:p>
            <a:r>
              <a:rPr lang="en-US" dirty="0"/>
              <a:t>Circularizing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828800"/>
                <a:ext cx="9905998" cy="4191000"/>
              </a:xfrm>
            </p:spPr>
            <p:txBody>
              <a:bodyPr/>
              <a:lstStyle/>
              <a:p>
                <a:r>
                  <a:rPr lang="en-US" dirty="0"/>
                  <a:t>Assume the first model has shown us the existence of the proper thrusting points (perpendicular force with our velocity)</a:t>
                </a:r>
              </a:p>
              <a:p>
                <a:r>
                  <a:rPr lang="en-US" dirty="0"/>
                  <a:t>Using impulsive delta-v, we can model the appropriate thrusting as a simple assignment of the correct velocity</a:t>
                </a:r>
              </a:p>
              <a:p>
                <a:r>
                  <a:rPr lang="en-US" dirty="0"/>
                  <a:t>The model is trivial, as we can calculate the appropriate velocity for circularization by simple balance of gravitational force and centripetal force to be: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828800"/>
                <a:ext cx="9905998" cy="4191000"/>
              </a:xfrm>
              <a:blipFill>
                <a:blip r:embed="rId2"/>
                <a:stretch>
                  <a:fillRect l="-55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56114" y="4267200"/>
            <a:ext cx="3733800" cy="2138839"/>
            <a:chOff x="3122612" y="3810000"/>
            <a:chExt cx="5029200" cy="2596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8412" y="3810000"/>
              <a:ext cx="3657600" cy="18573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22612" y="5667375"/>
              <a:ext cx="5029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arrows showing direction of centripetal force, blue arrows show direction of gravitational force, black arrows show direction of velocity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6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09824" y="15380"/>
            <a:ext cx="8305800" cy="1143000"/>
          </a:xfrm>
        </p:spPr>
        <p:txBody>
          <a:bodyPr/>
          <a:lstStyle/>
          <a:p>
            <a:r>
              <a:rPr lang="en-US" dirty="0"/>
              <a:t>Putting it together (“Circle-ness”):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371600"/>
                <a:ext cx="10210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measure “circle-ness” with eccentricity: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/>
                      <m:t>𝑒</m:t>
                    </m:r>
                    <m:r>
                      <a:rPr lang="en-US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1+ 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𝐿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/>
                              <m:t>𝑀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𝐺𝑀𝑚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 0 ≤ e</a:t>
                </a:r>
                <a:r>
                  <a:rPr lang="en-US" dirty="0"/>
                  <a:t> &lt; 1 where 0 is a perfect circle and approaching 1 is max eccentricity while remaining in orbit</a:t>
                </a:r>
                <a:endParaRPr lang="en-US" i="1" dirty="0"/>
              </a:p>
              <a:p>
                <a:r>
                  <a:rPr lang="en-US" dirty="0"/>
                  <a:t>Again assuming the outcomes of the previous models</a:t>
                </a:r>
              </a:p>
              <a:p>
                <a:pPr lvl="1"/>
                <a:r>
                  <a:rPr lang="en-US" dirty="0"/>
                  <a:t>We know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in the total energy equation is zero,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𝐸</m:t>
                        </m:r>
                      </m:e>
                      <m:sub>
                        <m:r>
                          <a:rPr lang="en-US" i="1"/>
                          <m:t>𝑡𝑜𝑡𝑎𝑙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𝑟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𝐺𝑚𝑀</m:t>
                        </m:r>
                      </m:num>
                      <m:den>
                        <m:r>
                          <a:rPr lang="en-US" i="1"/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Substituting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total</a:t>
                </a:r>
                <a:r>
                  <a:rPr lang="en-US" i="1" dirty="0"/>
                  <a:t> </a:t>
                </a:r>
                <a:r>
                  <a:rPr lang="en-US" dirty="0"/>
                  <a:t>in and the appropriate terms for </a:t>
                </a:r>
                <a:r>
                  <a:rPr lang="en-US" i="1" dirty="0"/>
                  <a:t>L</a:t>
                </a:r>
                <a:r>
                  <a:rPr lang="en-US" dirty="0"/>
                  <a:t> we can rewrite eccentricity as:                 </a:t>
                </a:r>
                <a14:m>
                  <m:oMath xmlns:m="http://schemas.openxmlformats.org/officeDocument/2006/math">
                    <m:r>
                      <a:rPr lang="en-US" i="1"/>
                      <m:t>𝑒</m:t>
                    </m:r>
                    <m:r>
                      <a:rPr lang="en-US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1+ 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𝑣</m:t>
                                </m:r>
                              </m:e>
                              <m:sup>
                                <m:r>
                                  <a:rPr lang="en-US" i="1"/>
                                  <m:t>4</m:t>
                                </m:r>
                              </m:sup>
                            </m:sSup>
                            <m:r>
                              <a:rPr lang="en-US" i="1"/>
                              <m:t>𝑚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𝑟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𝐺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𝑀</m:t>
                                </m:r>
                              </m:e>
                              <m:sup>
                                <m:r>
                                  <a:rPr lang="en-US" i="1"/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𝑟𝑚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𝑣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𝐺𝑀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these terms are constant except </a:t>
                </a:r>
                <a:r>
                  <a:rPr lang="en-US" i="1" dirty="0"/>
                  <a:t>v</a:t>
                </a:r>
                <a:r>
                  <a:rPr lang="en-US" dirty="0"/>
                  <a:t> and </a:t>
                </a:r>
                <a:r>
                  <a:rPr lang="en-US" i="1" dirty="0"/>
                  <a:t>r</a:t>
                </a:r>
              </a:p>
              <a:p>
                <a:pPr lvl="1"/>
                <a:r>
                  <a:rPr lang="en-US" dirty="0"/>
                  <a:t>To simplify this we assume that the delta-v from drag always occurs at the same constant </a:t>
                </a:r>
                <a:r>
                  <a:rPr lang="en-US" i="1" dirty="0"/>
                  <a:t>r</a:t>
                </a:r>
                <a:endParaRPr lang="en-US" dirty="0"/>
              </a:p>
              <a:p>
                <a:pPr lvl="2"/>
                <a:r>
                  <a:rPr lang="en-US" dirty="0"/>
                  <a:t>This model shows that we always are approaching worst case drag as </a:t>
                </a:r>
                <a:r>
                  <a:rPr lang="en-US" i="1" dirty="0"/>
                  <a:t>e</a:t>
                </a:r>
                <a:r>
                  <a:rPr lang="en-US" dirty="0"/>
                  <a:t> approaches 1 as </a:t>
                </a:r>
                <a:r>
                  <a:rPr lang="en-US" i="1" dirty="0"/>
                  <a:t>v</a:t>
                </a:r>
                <a:r>
                  <a:rPr lang="en-US" dirty="0"/>
                  <a:t> approaches 0</a:t>
                </a:r>
              </a:p>
              <a:p>
                <a:r>
                  <a:rPr lang="en-US" dirty="0"/>
                  <a:t>We now have a model where eccentricity is a function of only </a:t>
                </a:r>
                <a:r>
                  <a:rPr lang="en-US" i="1" dirty="0"/>
                  <a:t>v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371600"/>
                <a:ext cx="10210800" cy="4876800"/>
              </a:xfrm>
              <a:blipFill>
                <a:blip r:embed="rId2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6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841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Palatino Linotype</vt:lpstr>
      <vt:lpstr>Watercolor_16x9</vt:lpstr>
      <vt:lpstr>Satellite Safety and Circularizing Orbits: A Study in Simplifying Models</vt:lpstr>
      <vt:lpstr>Motivation (Why this is important):</vt:lpstr>
      <vt:lpstr>Mathematical Background (Why orbital mechanics models are complicated):</vt:lpstr>
      <vt:lpstr>Modeling Assumptions (How can we simplify things):</vt:lpstr>
      <vt:lpstr>Perpendicular Orbits (Thrust Points, what are they?):</vt:lpstr>
      <vt:lpstr>Perpendicular Orbits (Thrust Points, where are they?):</vt:lpstr>
      <vt:lpstr>Perpendicular Orbits (Building the Model):</vt:lpstr>
      <vt:lpstr>Circularizing</vt:lpstr>
      <vt:lpstr>Putting it together (“Circle-ness”):</vt:lpstr>
      <vt:lpstr>Putting it together (“Circle-ness” model):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2016-05-03T20:49:47Z</dcterms:created>
  <dcterms:modified xsi:type="dcterms:W3CDTF">2016-05-05T09:02:59Z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